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32ECCA-B724-4B9C-BDB2-2BA46144F0FF}" v="1" dt="2025-12-08T07:21:44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858" y="-48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PAL GIRADKAR" userId="f1d31bf4f4d3466b" providerId="LiveId" clId="{EE970D41-37BA-427C-8F2E-EF766E1EBEBB}"/>
    <pc:docChg chg="custSel modSld">
      <pc:chgData name="RUPAL GIRADKAR" userId="f1d31bf4f4d3466b" providerId="LiveId" clId="{EE970D41-37BA-427C-8F2E-EF766E1EBEBB}" dt="2025-12-08T07:22:12.308" v="59" actId="1076"/>
      <pc:docMkLst>
        <pc:docMk/>
      </pc:docMkLst>
      <pc:sldChg chg="addSp modSp mod">
        <pc:chgData name="RUPAL GIRADKAR" userId="f1d31bf4f4d3466b" providerId="LiveId" clId="{EE970D41-37BA-427C-8F2E-EF766E1EBEBB}" dt="2025-12-08T07:22:12.308" v="59" actId="1076"/>
        <pc:sldMkLst>
          <pc:docMk/>
          <pc:sldMk cId="3222482799" sldId="257"/>
        </pc:sldMkLst>
        <pc:spChg chg="add mod">
          <ac:chgData name="RUPAL GIRADKAR" userId="f1d31bf4f4d3466b" providerId="LiveId" clId="{EE970D41-37BA-427C-8F2E-EF766E1EBEBB}" dt="2025-12-08T07:22:12.308" v="59" actId="1076"/>
          <ac:spMkLst>
            <pc:docMk/>
            <pc:sldMk cId="3222482799" sldId="257"/>
            <ac:spMk id="4" creationId="{E930D44B-1A49-C074-9A56-CEE04BF93EB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chemeClr val="accent1">
                <a:lumMod val="5000"/>
                <a:lumOff val="95000"/>
              </a:schemeClr>
            </a:gs>
            <a:gs pos="100000">
              <a:srgbClr val="E8F09E"/>
            </a:gs>
            <a:gs pos="68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64DC283A-1E86-D77C-CF06-4D81F4FEF51C}"/>
              </a:ext>
            </a:extLst>
          </p:cNvPr>
          <p:cNvGrpSpPr/>
          <p:nvPr/>
        </p:nvGrpSpPr>
        <p:grpSpPr>
          <a:xfrm>
            <a:off x="-7239000" y="-2247900"/>
            <a:ext cx="15849600" cy="15588000"/>
            <a:chOff x="-164293" y="-832886"/>
            <a:chExt cx="6704038" cy="774459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97D8EEA-CA70-5F63-10DD-182737CC1C6F}"/>
                </a:ext>
              </a:extLst>
            </p:cNvPr>
            <p:cNvSpPr/>
            <p:nvPr/>
          </p:nvSpPr>
          <p:spPr>
            <a:xfrm>
              <a:off x="-164293" y="-832886"/>
              <a:ext cx="6704038" cy="7744590"/>
            </a:xfrm>
            <a:custGeom>
              <a:avLst/>
              <a:gdLst/>
              <a:ahLst/>
              <a:cxnLst/>
              <a:rect l="l" t="t" r="r" b="b"/>
              <a:pathLst>
                <a:path w="6901180" h="7377430">
                  <a:moveTo>
                    <a:pt x="2721610" y="6808470"/>
                  </a:moveTo>
                  <a:cubicBezTo>
                    <a:pt x="3751580" y="6522720"/>
                    <a:pt x="3093720" y="5607050"/>
                    <a:pt x="4438650" y="4319270"/>
                  </a:cubicBezTo>
                  <a:cubicBezTo>
                    <a:pt x="5702300" y="3110230"/>
                    <a:pt x="6901180" y="3328670"/>
                    <a:pt x="6441440" y="1487170"/>
                  </a:cubicBezTo>
                  <a:cubicBezTo>
                    <a:pt x="6068060" y="0"/>
                    <a:pt x="1833880" y="772160"/>
                    <a:pt x="848360" y="2669540"/>
                  </a:cubicBezTo>
                  <a:cubicBezTo>
                    <a:pt x="0" y="4304030"/>
                    <a:pt x="673100" y="7377430"/>
                    <a:pt x="2721610" y="6808470"/>
                  </a:cubicBezTo>
                  <a:close/>
                </a:path>
              </a:pathLst>
            </a:custGeom>
            <a:blipFill>
              <a:blip r:embed="rId2"/>
              <a:srcRect/>
              <a:stretch>
                <a:fillRect l="43671" t="5766" r="-37952" b="15458"/>
              </a:stretch>
            </a:blipFill>
            <a:ln w="247650" cap="sq">
              <a:noFill/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47CAC57-16ED-D9FC-35AE-BBF27E594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9800" y="6286500"/>
            <a:ext cx="9677400" cy="1219199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Data Wrangling + Interactive Dashboard</a:t>
            </a:r>
          </a:p>
          <a:p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6174DE-629F-CAF8-C573-A3E6D1F99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2600" y="4403100"/>
            <a:ext cx="10972800" cy="2286000"/>
          </a:xfrm>
        </p:spPr>
        <p:txBody>
          <a:bodyPr/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Agriculture Data Analysis &amp; Visualization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reeform 12">
            <a:extLst>
              <a:ext uri="{FF2B5EF4-FFF2-40B4-BE49-F238E27FC236}">
                <a16:creationId xmlns:a16="http://schemas.microsoft.com/office/drawing/2014/main" id="{BD95A0D6-FC58-C300-832B-9AD43A1D392C}"/>
              </a:ext>
            </a:extLst>
          </p:cNvPr>
          <p:cNvSpPr/>
          <p:nvPr/>
        </p:nvSpPr>
        <p:spPr>
          <a:xfrm>
            <a:off x="4038600" y="6286500"/>
            <a:ext cx="3398187" cy="3587100"/>
          </a:xfrm>
          <a:custGeom>
            <a:avLst/>
            <a:gdLst/>
            <a:ahLst/>
            <a:cxnLst/>
            <a:rect l="l" t="t" r="r" b="b"/>
            <a:pathLst>
              <a:path w="4129818" h="4114800">
                <a:moveTo>
                  <a:pt x="0" y="0"/>
                </a:moveTo>
                <a:lnTo>
                  <a:pt x="4129818" y="0"/>
                </a:lnTo>
                <a:lnTo>
                  <a:pt x="4129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0D44B-1A49-C074-9A56-CEE04BF93EBE}"/>
              </a:ext>
            </a:extLst>
          </p:cNvPr>
          <p:cNvSpPr txBox="1"/>
          <p:nvPr/>
        </p:nvSpPr>
        <p:spPr>
          <a:xfrm>
            <a:off x="13258800" y="7666326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Presented By : Rupal K. </a:t>
            </a:r>
            <a:r>
              <a:rPr lang="en-IN" dirty="0" err="1"/>
              <a:t>Giradkar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2482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36F80D-7417-6384-A55E-0F8B1C74C518}"/>
              </a:ext>
            </a:extLst>
          </p:cNvPr>
          <p:cNvSpPr txBox="1"/>
          <p:nvPr/>
        </p:nvSpPr>
        <p:spPr>
          <a:xfrm>
            <a:off x="2209800" y="952500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DF4A6E-6CB0-C19C-B62E-4B2762004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81300"/>
            <a:ext cx="8225536" cy="525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AE0A15-883E-D85C-1B5D-E2948EB36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2781300"/>
            <a:ext cx="822553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EDA50-BF40-3AF7-DD2E-5BA899C0D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81300"/>
            <a:ext cx="8106326" cy="518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D90AD-B540-F24C-4F34-5ECF4CC05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987" y="2324100"/>
            <a:ext cx="953685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3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CF2C56-4E70-4D75-3B8A-92CA105EACE8}"/>
              </a:ext>
            </a:extLst>
          </p:cNvPr>
          <p:cNvSpPr txBox="1"/>
          <p:nvPr/>
        </p:nvSpPr>
        <p:spPr>
          <a:xfrm>
            <a:off x="1752600" y="1638300"/>
            <a:ext cx="11963400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 gave insights into: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efficient crops &amp; fertilizers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&amp; Year-wise production trends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Buyer &amp; Farmer transaction patterns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help in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policy-making, resource allocation, and </a:t>
            </a: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yield improvement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274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C222-982D-9280-C71A-2B01C19CF9AA}"/>
              </a:ext>
            </a:extLst>
          </p:cNvPr>
          <p:cNvSpPr txBox="1">
            <a:spLocks/>
          </p:cNvSpPr>
          <p:nvPr/>
        </p:nvSpPr>
        <p:spPr>
          <a:xfrm>
            <a:off x="3657600" y="723900"/>
            <a:ext cx="10972800" cy="2286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74F740-B035-98E4-D8C1-4914405500DE}"/>
              </a:ext>
            </a:extLst>
          </p:cNvPr>
          <p:cNvSpPr txBox="1">
            <a:spLocks/>
          </p:cNvSpPr>
          <p:nvPr/>
        </p:nvSpPr>
        <p:spPr>
          <a:xfrm>
            <a:off x="3664527" y="728749"/>
            <a:ext cx="10972800" cy="151915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9ECFF84-E27B-351F-5DB7-429BBF9BB7B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210800" y="2632010"/>
            <a:ext cx="7909560" cy="502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agriculture_db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Tables:</a:t>
            </a:r>
          </a:p>
          <a:p>
            <a:pPr marL="457200" marR="0" lvl="0" indent="-4572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Farmers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Farmer details (ID, Name, State, Email)</a:t>
            </a:r>
          </a:p>
          <a:p>
            <a:pPr marL="457200" marR="0" lvl="0" indent="-4572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Crops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Crop info (Name, Season, Type)</a:t>
            </a:r>
          </a:p>
          <a:p>
            <a:pPr marL="457200" marR="0" lvl="0" indent="-4572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Cultivation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Cultivation details (Farmer, Crop, Year, Area, Production, Fertilizer)</a:t>
            </a:r>
          </a:p>
          <a:p>
            <a:pPr marL="457200" marR="0" lvl="0" indent="-4572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Sales info (Buyer, Date,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Cultivation_ID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95DCB5-D6B2-B49F-948B-FD3B14C87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82083" b="41111"/>
          <a:stretch>
            <a:fillRect/>
          </a:stretch>
        </p:blipFill>
        <p:spPr>
          <a:xfrm>
            <a:off x="0" y="2133600"/>
            <a:ext cx="4953000" cy="815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4FD9CA-4A9C-99CF-2108-F19F2BDD7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r="82500" b="41111"/>
          <a:stretch>
            <a:fillRect/>
          </a:stretch>
        </p:blipFill>
        <p:spPr>
          <a:xfrm>
            <a:off x="4975167" y="2133601"/>
            <a:ext cx="4953000" cy="81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2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6C4DED-2197-8620-B97D-5B75A0417EE1}"/>
              </a:ext>
            </a:extLst>
          </p:cNvPr>
          <p:cNvSpPr txBox="1"/>
          <p:nvPr/>
        </p:nvSpPr>
        <p:spPr>
          <a:xfrm>
            <a:off x="1524000" y="2095500"/>
            <a:ext cx="136398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agricultural production across states and crops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top-performing farmers and crops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interactive visualizations for insights</a:t>
            </a:r>
          </a:p>
        </p:txBody>
      </p:sp>
    </p:spTree>
    <p:extLst>
      <p:ext uri="{BB962C8B-B14F-4D97-AF65-F5344CB8AC3E}">
        <p14:creationId xmlns:p14="http://schemas.microsoft.com/office/powerpoint/2010/main" val="99529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BCBD0D-2AD9-7C82-9DDF-9F01ECFEFDED}"/>
              </a:ext>
            </a:extLst>
          </p:cNvPr>
          <p:cNvSpPr txBox="1"/>
          <p:nvPr/>
        </p:nvSpPr>
        <p:spPr>
          <a:xfrm>
            <a:off x="1447800" y="788461"/>
            <a:ext cx="1371600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  <a:p>
            <a:pPr>
              <a:buNone/>
            </a:pP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farmers are registered in the dataset?</a:t>
            </a:r>
          </a:p>
          <a:p>
            <a:pPr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fertilizer is used the most across cultivations?</a:t>
            </a:r>
          </a:p>
          <a:p>
            <a:pPr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production for each state?</a:t>
            </a:r>
          </a:p>
          <a:p>
            <a:pPr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Intermediate: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What is the average yield (tons per hectare) of each crop?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How has agricultural production changed year by year?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Which 3 crops have the highest total production?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Which fertilizer gives the highest average yield?</a:t>
            </a:r>
          </a:p>
          <a:p>
            <a:pPr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Advanced: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Which farmers have not sold any crops?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9.What is the cumulative production trend over the years?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7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7F59CD-59A9-57D7-8A13-246A58E893A8}"/>
              </a:ext>
            </a:extLst>
          </p:cNvPr>
          <p:cNvSpPr txBox="1"/>
          <p:nvPr/>
        </p:nvSpPr>
        <p:spPr>
          <a:xfrm>
            <a:off x="1432560" y="1257300"/>
            <a:ext cx="9144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Farmers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COUNT(*) AS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total_farmers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farmers;</a:t>
            </a:r>
          </a:p>
          <a:p>
            <a:pPr rtl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gives the total number of registered farmers</a:t>
            </a:r>
            <a:r>
              <a:rPr lang="en-US" sz="2800" i="1" dirty="0"/>
              <a:t>.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8C9F2-7FD5-BFDF-BD2E-6B32CF80E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00" t="39630" r="69583" b="55184"/>
          <a:stretch>
            <a:fillRect/>
          </a:stretch>
        </p:blipFill>
        <p:spPr>
          <a:xfrm>
            <a:off x="12573000" y="3467100"/>
            <a:ext cx="4724400" cy="106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0A613-9917-3E8F-2863-3647E47D749A}"/>
              </a:ext>
            </a:extLst>
          </p:cNvPr>
          <p:cNvSpPr txBox="1"/>
          <p:nvPr/>
        </p:nvSpPr>
        <p:spPr>
          <a:xfrm>
            <a:off x="1432560" y="5143500"/>
            <a:ext cx="9144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514350" indent="-514350">
              <a:buAutoNum type="arabicParenR"/>
              <a:defRPr sz="32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US" sz="2800" dirty="0"/>
              <a:t>2)  Most Common Fertilizer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0" dirty="0"/>
              <a:t>SELECT </a:t>
            </a:r>
            <a:r>
              <a:rPr lang="en-US" sz="2800" b="0" dirty="0" err="1"/>
              <a:t>fertilizer_used</a:t>
            </a:r>
            <a:r>
              <a:rPr lang="en-US" sz="2800" b="0" dirty="0"/>
              <a:t>, COUNT(*) AS </a:t>
            </a:r>
            <a:r>
              <a:rPr lang="en-US" sz="2800" b="0" dirty="0" err="1"/>
              <a:t>usage_count</a:t>
            </a:r>
            <a:endParaRPr lang="en-US" sz="2800" b="0" dirty="0"/>
          </a:p>
          <a:p>
            <a:pPr marL="0" indent="0">
              <a:buNone/>
            </a:pPr>
            <a:r>
              <a:rPr lang="en-US" sz="2800" b="0" dirty="0"/>
              <a:t>FROM cultivation</a:t>
            </a:r>
          </a:p>
          <a:p>
            <a:pPr marL="0" indent="0">
              <a:buNone/>
            </a:pPr>
            <a:r>
              <a:rPr lang="en-US" sz="2800" b="0" dirty="0"/>
              <a:t>GROUP BY </a:t>
            </a:r>
            <a:r>
              <a:rPr lang="en-US" sz="2800" b="0" dirty="0" err="1"/>
              <a:t>fertilizer_used</a:t>
            </a:r>
            <a:endParaRPr lang="en-US" sz="2800" b="0" dirty="0"/>
          </a:p>
          <a:p>
            <a:pPr marL="0" indent="0">
              <a:buNone/>
            </a:pPr>
            <a:r>
              <a:rPr lang="en-US" sz="2800" b="0" dirty="0"/>
              <a:t>ORDER BY </a:t>
            </a:r>
            <a:r>
              <a:rPr lang="en-US" sz="2800" b="0" dirty="0" err="1"/>
              <a:t>usage_count</a:t>
            </a:r>
            <a:r>
              <a:rPr lang="en-US" sz="2800" b="0" dirty="0"/>
              <a:t> DESC</a:t>
            </a:r>
          </a:p>
          <a:p>
            <a:pPr marL="0" indent="0">
              <a:buNone/>
            </a:pPr>
            <a:r>
              <a:rPr lang="en-US" sz="2800" b="0" dirty="0"/>
              <a:t>LIMIT 1;</a:t>
            </a:r>
          </a:p>
          <a:p>
            <a:endParaRPr lang="en-US" sz="2800" b="0" dirty="0"/>
          </a:p>
          <a:p>
            <a:pPr marL="0" indent="0">
              <a:buNone/>
            </a:pPr>
            <a:r>
              <a:rPr lang="en-US" sz="2800" b="0" dirty="0"/>
              <a:t>## </a:t>
            </a:r>
            <a:r>
              <a:rPr lang="en-US" sz="2800" b="0" i="1" dirty="0"/>
              <a:t>Finds which fertilizer is used the most across cultivations.</a:t>
            </a:r>
            <a:endParaRPr lang="en-US" sz="2800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73CE0-6B3B-3C1E-AED8-B25850334F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33" t="39629" r="69584" b="55926"/>
          <a:stretch>
            <a:fillRect/>
          </a:stretch>
        </p:blipFill>
        <p:spPr>
          <a:xfrm>
            <a:off x="12801600" y="7962900"/>
            <a:ext cx="4846320" cy="1002687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1166DE7-D8BC-0D99-641A-15636FC5A2B3}"/>
              </a:ext>
            </a:extLst>
          </p:cNvPr>
          <p:cNvCxnSpPr>
            <a:cxnSpLocks/>
          </p:cNvCxnSpPr>
          <p:nvPr/>
        </p:nvCxnSpPr>
        <p:spPr>
          <a:xfrm>
            <a:off x="10134600" y="3467100"/>
            <a:ext cx="1828800" cy="4191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D5C08AD-CC96-F448-A3D4-626BF7DE8FA9}"/>
              </a:ext>
            </a:extLst>
          </p:cNvPr>
          <p:cNvCxnSpPr>
            <a:cxnSpLocks/>
          </p:cNvCxnSpPr>
          <p:nvPr/>
        </p:nvCxnSpPr>
        <p:spPr>
          <a:xfrm>
            <a:off x="10210800" y="8191500"/>
            <a:ext cx="1920240" cy="35814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57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3EA9DD-2CC8-A793-7B5A-369F4F7BF634}"/>
              </a:ext>
            </a:extLst>
          </p:cNvPr>
          <p:cNvSpPr txBox="1"/>
          <p:nvPr/>
        </p:nvSpPr>
        <p:spPr>
          <a:xfrm>
            <a:off x="1219200" y="952500"/>
            <a:ext cx="82296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 startAt="3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State-wise Production</a:t>
            </a:r>
          </a:p>
          <a:p>
            <a:pPr marL="514350" indent="-514350">
              <a:buAutoNum type="arabicParenR" startAt="3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f.state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SUM(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cu.production_tons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total_production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cultivation cu</a:t>
            </a: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farmers f ON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cu.farmer_id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f.farmer_id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f.state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total_production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DESC;</a:t>
            </a:r>
          </a:p>
          <a:p>
            <a:pPr rtl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 Compares agricultural output across states.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97DA8-D456-1CD4-6869-DC1D2E9A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17" t="39630" r="65416" b="44074"/>
          <a:stretch>
            <a:fillRect/>
          </a:stretch>
        </p:blipFill>
        <p:spPr>
          <a:xfrm>
            <a:off x="12115800" y="2247900"/>
            <a:ext cx="5680364" cy="3124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AD171-9118-A915-D13C-29740919DEE1}"/>
              </a:ext>
            </a:extLst>
          </p:cNvPr>
          <p:cNvSpPr txBox="1"/>
          <p:nvPr/>
        </p:nvSpPr>
        <p:spPr>
          <a:xfrm>
            <a:off x="1203960" y="5784592"/>
            <a:ext cx="9144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 startAt="4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Crop-wise Yield</a:t>
            </a:r>
          </a:p>
          <a:p>
            <a:pPr marL="514350" indent="-514350">
              <a:buAutoNum type="arabicParenR" startAt="4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c.crop_name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AVG(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cu.production_tons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cu.area_hectare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avg_yield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cultivation cu</a:t>
            </a: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crops c ON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cu.crop_id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c.crop_id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c.crop_name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avg_yield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DESC;</a:t>
            </a:r>
          </a:p>
          <a:p>
            <a:pPr rtl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 Shows efficiency of each crop (tons/hectare).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33B16E-DDEA-D00F-D663-D303531FCA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17" t="39631" r="67083" b="38888"/>
          <a:stretch>
            <a:fillRect/>
          </a:stretch>
        </p:blipFill>
        <p:spPr>
          <a:xfrm>
            <a:off x="12115800" y="6172200"/>
            <a:ext cx="4635062" cy="3733800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9C73EBC-4938-9D7A-04E9-399733A55F08}"/>
              </a:ext>
            </a:extLst>
          </p:cNvPr>
          <p:cNvCxnSpPr>
            <a:cxnSpLocks/>
          </p:cNvCxnSpPr>
          <p:nvPr/>
        </p:nvCxnSpPr>
        <p:spPr>
          <a:xfrm>
            <a:off x="9296400" y="3376166"/>
            <a:ext cx="2362200" cy="631954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3A85154-D7F0-06F2-F414-242614B361C3}"/>
              </a:ext>
            </a:extLst>
          </p:cNvPr>
          <p:cNvCxnSpPr>
            <a:cxnSpLocks/>
          </p:cNvCxnSpPr>
          <p:nvPr/>
        </p:nvCxnSpPr>
        <p:spPr>
          <a:xfrm>
            <a:off x="9204960" y="8427720"/>
            <a:ext cx="2438400" cy="6096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1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5B1CB3-B210-D0A2-1C4F-9B1F00663E9B}"/>
              </a:ext>
            </a:extLst>
          </p:cNvPr>
          <p:cNvSpPr txBox="1"/>
          <p:nvPr/>
        </p:nvSpPr>
        <p:spPr>
          <a:xfrm>
            <a:off x="1447800" y="1181100"/>
            <a:ext cx="9144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 startAt="5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Yearly Trend of Production</a:t>
            </a:r>
          </a:p>
          <a:p>
            <a:pPr marL="514350" indent="-514350">
              <a:buAutoNum type="arabicParenR" startAt="5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year, SUM(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production_tons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yearly_prod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cultivation</a:t>
            </a: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year</a:t>
            </a: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year;</a:t>
            </a:r>
          </a:p>
          <a:p>
            <a:pPr rtl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how production changes over years.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12AF-51A3-5ECE-BF23-CF10059A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17" t="39630" r="69583" b="47777"/>
          <a:stretch>
            <a:fillRect/>
          </a:stretch>
        </p:blipFill>
        <p:spPr>
          <a:xfrm>
            <a:off x="12192000" y="3162300"/>
            <a:ext cx="4953000" cy="2806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08D544-7F33-1A70-3673-D314DC5A5E64}"/>
              </a:ext>
            </a:extLst>
          </p:cNvPr>
          <p:cNvSpPr txBox="1"/>
          <p:nvPr/>
        </p:nvSpPr>
        <p:spPr>
          <a:xfrm>
            <a:off x="1447800" y="5930900"/>
            <a:ext cx="102108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 startAt="6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3 Crops by Production</a:t>
            </a:r>
          </a:p>
          <a:p>
            <a:pPr marL="514350" indent="-514350">
              <a:buAutoNum type="arabicParenR" startAt="6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c.crop_name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SUM(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cu.production_tons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total_prod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cultivation cu</a:t>
            </a: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crops c ON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cu.crop_id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c.crop_id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c.crop_name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total_prod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</a:t>
            </a: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3;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36F08-020C-821D-A39E-389AB7DC1E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33" t="39630" r="68334" b="49999"/>
          <a:stretch>
            <a:fillRect/>
          </a:stretch>
        </p:blipFill>
        <p:spPr>
          <a:xfrm>
            <a:off x="12283440" y="7700615"/>
            <a:ext cx="4876800" cy="213360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E7584BC-A544-C0C9-9562-D6C280B47A64}"/>
              </a:ext>
            </a:extLst>
          </p:cNvPr>
          <p:cNvCxnSpPr>
            <a:cxnSpLocks/>
          </p:cNvCxnSpPr>
          <p:nvPr/>
        </p:nvCxnSpPr>
        <p:spPr>
          <a:xfrm>
            <a:off x="9197340" y="8195915"/>
            <a:ext cx="2446020" cy="57591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94D85BA-6B0D-7178-DA5B-57DCE65B4DB2}"/>
              </a:ext>
            </a:extLst>
          </p:cNvPr>
          <p:cNvCxnSpPr>
            <a:cxnSpLocks/>
          </p:cNvCxnSpPr>
          <p:nvPr/>
        </p:nvCxnSpPr>
        <p:spPr>
          <a:xfrm>
            <a:off x="9715500" y="4222750"/>
            <a:ext cx="1943100" cy="6858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1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F36493-AEAE-52BA-EE26-79ED9C59918F}"/>
              </a:ext>
            </a:extLst>
          </p:cNvPr>
          <p:cNvSpPr txBox="1"/>
          <p:nvPr/>
        </p:nvSpPr>
        <p:spPr>
          <a:xfrm>
            <a:off x="1447800" y="1104900"/>
            <a:ext cx="7772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  Crop Contribution (%)</a:t>
            </a:r>
          </a:p>
          <a:p>
            <a:pPr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c.crop_name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ROUND(SUM(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cu.production_tons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* 100.0 / </a:t>
            </a: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(SELECT SUM(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production_tons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FROM cultivation),2) AS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pct_contribution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cultivation cu</a:t>
            </a: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crops c ON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cu.crop_id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c.crop_id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c.crop_name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ACC7C-271B-AD4B-F51D-3F8C73C4F8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17" t="39631" r="68750" b="38888"/>
          <a:stretch>
            <a:fillRect/>
          </a:stretch>
        </p:blipFill>
        <p:spPr>
          <a:xfrm>
            <a:off x="12954000" y="1422082"/>
            <a:ext cx="4114800" cy="3729038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D6E2D36-E530-E1AE-0376-1C916BE02FD3}"/>
              </a:ext>
            </a:extLst>
          </p:cNvPr>
          <p:cNvCxnSpPr>
            <a:cxnSpLocks/>
          </p:cNvCxnSpPr>
          <p:nvPr/>
        </p:nvCxnSpPr>
        <p:spPr>
          <a:xfrm>
            <a:off x="9818370" y="3200400"/>
            <a:ext cx="2537460" cy="67085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468206-A4F5-BE9C-94BA-F87F2F82518C}"/>
              </a:ext>
            </a:extLst>
          </p:cNvPr>
          <p:cNvSpPr txBox="1"/>
          <p:nvPr/>
        </p:nvSpPr>
        <p:spPr>
          <a:xfrm>
            <a:off x="1447800" y="6073557"/>
            <a:ext cx="9144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 startAt="8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Fertilizer vs Yield</a:t>
            </a:r>
          </a:p>
          <a:p>
            <a:pPr marL="514350" indent="-514350">
              <a:buAutoNum type="arabicParenR" startAt="8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fertilizer_used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AVG(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production_tons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area_hectare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avg_yield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cultivation</a:t>
            </a: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fertilizer_used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avg_yield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C47C7D-20F6-79C7-541D-2D0F89B8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917" t="39630" r="66666" b="46296"/>
          <a:stretch>
            <a:fillRect/>
          </a:stretch>
        </p:blipFill>
        <p:spPr>
          <a:xfrm>
            <a:off x="12039600" y="7124700"/>
            <a:ext cx="5410200" cy="2778211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0D36648-6FB9-82F9-3E85-261D5B912F40}"/>
              </a:ext>
            </a:extLst>
          </p:cNvPr>
          <p:cNvCxnSpPr>
            <a:cxnSpLocks/>
          </p:cNvCxnSpPr>
          <p:nvPr/>
        </p:nvCxnSpPr>
        <p:spPr>
          <a:xfrm>
            <a:off x="9220200" y="8420100"/>
            <a:ext cx="2095500" cy="66520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1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D57001-79F2-50BA-6DCB-7D0604D3383F}"/>
              </a:ext>
            </a:extLst>
          </p:cNvPr>
          <p:cNvSpPr txBox="1"/>
          <p:nvPr/>
        </p:nvSpPr>
        <p:spPr>
          <a:xfrm>
            <a:off x="1295400" y="1028700"/>
            <a:ext cx="9144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 startAt="9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Farmers Without Transactions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f.farmer_name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farmers f</a:t>
            </a: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JOIN cultivation cu ON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f.farmer_id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cu.farmer_id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JOIN transactions t ON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cu.cultivation_id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t.cultivation_id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t.transaction_id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NULL;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194A4-EB5A-2C6C-B04D-F001CFBB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33" t="39630" r="72917" b="29259"/>
          <a:stretch>
            <a:fillRect/>
          </a:stretch>
        </p:blipFill>
        <p:spPr>
          <a:xfrm>
            <a:off x="14249400" y="1036320"/>
            <a:ext cx="2514600" cy="5029200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8FDD3D0-E62A-6A29-CF1A-FD134B408A8C}"/>
              </a:ext>
            </a:extLst>
          </p:cNvPr>
          <p:cNvCxnSpPr>
            <a:cxnSpLocks/>
          </p:cNvCxnSpPr>
          <p:nvPr/>
        </p:nvCxnSpPr>
        <p:spPr>
          <a:xfrm>
            <a:off x="10523220" y="3550920"/>
            <a:ext cx="2438400" cy="64008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179EF4-C30F-572D-FAAB-48D99A824832}"/>
              </a:ext>
            </a:extLst>
          </p:cNvPr>
          <p:cNvSpPr txBox="1"/>
          <p:nvPr/>
        </p:nvSpPr>
        <p:spPr>
          <a:xfrm>
            <a:off x="1295400" y="5166360"/>
            <a:ext cx="105918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10) Cumulative Production (Window Function)</a:t>
            </a:r>
          </a:p>
          <a:p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year,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SUM(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yearly_prod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OVER (ORDER BY year) AS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cumulative_prod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(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SELECT year, SUM(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production_tons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yearly_prod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FROM cultivation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GROUP BY year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yearly_data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BY year;</a:t>
            </a:r>
          </a:p>
          <a:p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8A0034-BE6B-05D1-EA4C-3189E3B01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39630" r="69166" b="46296"/>
          <a:stretch>
            <a:fillRect/>
          </a:stretch>
        </p:blipFill>
        <p:spPr>
          <a:xfrm>
            <a:off x="13330989" y="7120890"/>
            <a:ext cx="4351421" cy="266700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8D3D40B-E822-CA76-39B2-8D98B630E9FC}"/>
              </a:ext>
            </a:extLst>
          </p:cNvPr>
          <p:cNvCxnSpPr>
            <a:cxnSpLocks/>
          </p:cNvCxnSpPr>
          <p:nvPr/>
        </p:nvCxnSpPr>
        <p:spPr>
          <a:xfrm>
            <a:off x="11132820" y="8244840"/>
            <a:ext cx="1828800" cy="41910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9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755</Words>
  <Application>Microsoft Office PowerPoint</Application>
  <PresentationFormat>Custom</PresentationFormat>
  <Paragraphs>114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Wingdings</vt:lpstr>
      <vt:lpstr>Calibri</vt:lpstr>
      <vt:lpstr>Arial</vt:lpstr>
      <vt:lpstr>Times New Roman</vt:lpstr>
      <vt:lpstr>Office Theme</vt:lpstr>
      <vt:lpstr>Agriculture Data Analysis &amp;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RUPAL GIRADKAR</dc:creator>
  <cp:lastModifiedBy>RUPAL GIRADKAR</cp:lastModifiedBy>
  <cp:revision>4</cp:revision>
  <dcterms:created xsi:type="dcterms:W3CDTF">2006-08-16T00:00:00Z</dcterms:created>
  <dcterms:modified xsi:type="dcterms:W3CDTF">2025-12-08T07:22:12Z</dcterms:modified>
  <dc:identifier>DAGysaYh5Ec</dc:identifier>
</cp:coreProperties>
</file>